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2"/>
      </p:cViewPr>
      <p:guideLst>
        <p:guide orient="horz" pos="2159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slideLayout" Target="../slideLayouts/slideLayout1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/>
        </p:nvSpPr>
        <p:spPr>
          <a:xfrm>
            <a:off x="457200" y="210661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trike="noStrike" spc="600" noProof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rPr>
              <a:t>江阴金融平台</a:t>
            </a:r>
            <a:r>
              <a:rPr lang="en-US" altLang="zh-CN" strike="noStrike" spc="600" noProof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rPr>
              <a:t>-</a:t>
            </a:r>
            <a:r>
              <a:rPr lang="zh-CN" altLang="en-US" strike="noStrike" spc="600" noProof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rPr>
              <a:t>电子保函</a:t>
            </a:r>
          </a:p>
          <a:p>
            <a:pPr fontAlgn="base"/>
            <a:r>
              <a:rPr lang="zh-CN" altLang="en-US" strike="noStrike" spc="600" noProof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rPr>
              <a:t>使用手册</a:t>
            </a:r>
            <a:endParaRPr lang="zh-CN" altLang="en-US" strike="noStrike" spc="600" noProof="1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sym typeface="+mn-ea"/>
            </a:endParaRPr>
          </a:p>
        </p:txBody>
      </p:sp>
      <p:sp>
        <p:nvSpPr>
          <p:cNvPr id="4098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669925" y="3565525"/>
            <a:ext cx="6891338" cy="630238"/>
          </a:xfrm>
        </p:spPr>
        <p:txBody>
          <a:bodyPr vert="horz" lIns="101600" tIns="38100" rIns="76200" bIns="38100" anchor="t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订正日期 ：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2020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年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月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n-lt"/>
                <a:ea typeface="+mn-ea"/>
                <a:cs typeface="+mn-cs"/>
              </a:rPr>
              <a:t>号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标题 3073"/>
          <p:cNvSpPr>
            <a:spLocks noGrp="1"/>
          </p:cNvSpPr>
          <p:nvPr>
            <p:ph type="ctr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 defTabSz="914400">
              <a:buClrTx/>
              <a:buSzTx/>
              <a:buFontTx/>
            </a:pPr>
            <a:r>
              <a:rPr lang="zh-CN" altLang="zh-CN" sz="2000" kern="1200" baseline="0" dirty="0">
                <a:latin typeface="+mj-lt"/>
                <a:ea typeface="+mj-ea"/>
                <a:cs typeface="+mj-cs"/>
              </a:rPr>
              <a:t>首页 </a:t>
            </a:r>
            <a:r>
              <a:rPr lang="zh-CN" altLang="en-US" sz="1200" kern="1200" baseline="0" dirty="0">
                <a:latin typeface="+mj-lt"/>
                <a:ea typeface="+mj-ea"/>
                <a:cs typeface="+mj-cs"/>
              </a:rPr>
              <a:t>》</a:t>
            </a:r>
            <a:r>
              <a:rPr lang="zh-CN" altLang="zh-CN" sz="1200" kern="1200" baseline="0" dirty="0">
                <a:latin typeface="+mj-lt"/>
                <a:ea typeface="+mj-ea"/>
                <a:cs typeface="+mj-cs"/>
              </a:rPr>
              <a:t>进入首页后，插入</a:t>
            </a:r>
            <a:r>
              <a:rPr lang="en-US" altLang="zh-CN" sz="1200" kern="1200" baseline="0" dirty="0">
                <a:latin typeface="+mj-lt"/>
                <a:ea typeface="+mj-ea"/>
                <a:cs typeface="+mj-cs"/>
              </a:rPr>
              <a:t>CA</a:t>
            </a:r>
            <a:r>
              <a:rPr lang="zh-CN" altLang="en-US" sz="1200" kern="1200" baseline="0" dirty="0">
                <a:latin typeface="+mj-lt"/>
                <a:ea typeface="+mj-ea"/>
                <a:cs typeface="+mj-cs"/>
              </a:rPr>
              <a:t>锁 并</a:t>
            </a:r>
            <a:r>
              <a:rPr lang="zh-CN" altLang="zh-CN" sz="1200" kern="1200" baseline="0" dirty="0">
                <a:latin typeface="+mj-lt"/>
                <a:ea typeface="+mj-ea"/>
                <a:cs typeface="+mj-cs"/>
              </a:rPr>
              <a:t>点击</a:t>
            </a:r>
            <a:r>
              <a:rPr lang="en-US" altLang="zh-CN" sz="1200" kern="1200" baseline="0" dirty="0">
                <a:latin typeface="+mj-lt"/>
                <a:ea typeface="+mj-ea"/>
                <a:cs typeface="+mj-cs"/>
              </a:rPr>
              <a:t>CA</a:t>
            </a:r>
            <a:r>
              <a:rPr lang="zh-CN" altLang="en-US" sz="1200" kern="1200" baseline="0" dirty="0">
                <a:latin typeface="+mj-lt"/>
                <a:ea typeface="+mj-ea"/>
                <a:cs typeface="+mj-cs"/>
              </a:rPr>
              <a:t>登录</a:t>
            </a:r>
            <a:r>
              <a:rPr lang="zh-CN" altLang="zh-CN" sz="1200" kern="1200" baseline="0" dirty="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6510" y="1433830"/>
            <a:ext cx="9177655" cy="364045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en-US" sz="2000" dirty="0"/>
              <a:t>登录</a:t>
            </a:r>
            <a:r>
              <a:rPr lang="zh-CN" altLang="zh-CN" sz="2000" dirty="0"/>
              <a:t> </a:t>
            </a:r>
            <a:r>
              <a:rPr lang="zh-CN" altLang="en-US" sz="1200" dirty="0"/>
              <a:t>》登录</a:t>
            </a:r>
            <a:r>
              <a:rPr lang="zh-CN" altLang="zh-CN" sz="1200" dirty="0"/>
              <a:t>成功后，选择产品（本次以投标保函为例） 选择我的投标保函 进行申请保函的模块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91565"/>
            <a:ext cx="9169400" cy="413639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选择金融机构 </a:t>
            </a:r>
            <a:r>
              <a:rPr lang="zh-CN" altLang="en-US" sz="1200"/>
              <a:t>》</a:t>
            </a:r>
            <a:r>
              <a:rPr lang="zh-CN" altLang="zh-CN" sz="1200"/>
              <a:t>选择要申请的金融机构，点击选择后下一步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700" y="1142365"/>
            <a:ext cx="9131300" cy="416369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72009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填写经办人 </a:t>
            </a:r>
            <a:r>
              <a:rPr lang="zh-CN" altLang="en-US" sz="1200"/>
              <a:t>》</a:t>
            </a:r>
            <a:r>
              <a:rPr lang="zh-CN" altLang="zh-CN" sz="1200"/>
              <a:t>填写完经办人信息后（短信验证码会发送到填写的经办人手机上），点击获取验证码。点击    下一步 ，</a:t>
            </a:r>
            <a:r>
              <a:rPr lang="zh-CN" altLang="en-US" sz="1200"/>
              <a:t>在下一步的页面</a:t>
            </a:r>
            <a:r>
              <a:rPr lang="zh-CN" altLang="zh-CN" sz="1200"/>
              <a:t>提交授信申请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" y="910590"/>
            <a:ext cx="8655050" cy="503618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申请授信 </a:t>
            </a:r>
            <a:r>
              <a:rPr lang="zh-CN" altLang="en-US" sz="1200"/>
              <a:t>》在点击提交申请后，进入</a:t>
            </a:r>
            <a:r>
              <a:rPr lang="zh-CN" altLang="zh-CN" sz="1200"/>
              <a:t>到授信页面。点击证件同步、同步单位信息后，签章授权书以及上传</a:t>
            </a:r>
            <a:r>
              <a:rPr lang="en-US" altLang="zh-CN" sz="1200"/>
              <a:t>		</a:t>
            </a:r>
            <a:r>
              <a:rPr lang="zh-CN" altLang="zh-CN" sz="1200"/>
              <a:t>文件后，点击提交。（等待授信通过</a:t>
            </a:r>
            <a:r>
              <a:rPr lang="en-US" altLang="zh-CN" sz="1200"/>
              <a:t>·   </a:t>
            </a:r>
            <a:r>
              <a:rPr lang="zh-CN" altLang="en-US" sz="1200"/>
              <a:t>授信通过后继续后续流程</a:t>
            </a:r>
            <a:r>
              <a:rPr lang="zh-CN" altLang="zh-CN" sz="1200"/>
              <a:t>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" y="879475"/>
            <a:ext cx="9131935" cy="527875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等待授信通过 </a:t>
            </a:r>
            <a:r>
              <a:rPr lang="zh-CN" altLang="en-US" sz="1200"/>
              <a:t>》</a:t>
            </a:r>
            <a:r>
              <a:rPr lang="zh-CN" altLang="zh-CN" sz="1200"/>
              <a:t>授信提交后，等待授信通过后方可进行后续流程。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9650"/>
            <a:ext cx="9137650" cy="463931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协议阅读 </a:t>
            </a:r>
            <a:r>
              <a:rPr lang="zh-CN" altLang="en-US" sz="1200"/>
              <a:t>》</a:t>
            </a:r>
            <a:r>
              <a:rPr lang="zh-CN" altLang="zh-CN" sz="1200"/>
              <a:t>授信通过后</a:t>
            </a:r>
            <a:r>
              <a:rPr lang="en-US" altLang="zh-CN" sz="1200"/>
              <a:t>(</a:t>
            </a:r>
            <a:r>
              <a:rPr lang="zh-CN" altLang="en-US" sz="1200"/>
              <a:t>在首页</a:t>
            </a:r>
            <a:r>
              <a:rPr lang="en-US" altLang="zh-CN" sz="1200"/>
              <a:t>-</a:t>
            </a:r>
            <a:r>
              <a:rPr lang="zh-CN" altLang="en-US" sz="1200"/>
              <a:t>用户中心</a:t>
            </a:r>
            <a:r>
              <a:rPr lang="en-US" altLang="zh-CN" sz="1200"/>
              <a:t>-</a:t>
            </a:r>
            <a:r>
              <a:rPr lang="zh-CN" altLang="en-US" sz="1200"/>
              <a:t>我的订单</a:t>
            </a:r>
            <a:r>
              <a:rPr lang="en-US" altLang="zh-CN" sz="1200"/>
              <a:t>-</a:t>
            </a:r>
            <a:r>
              <a:rPr lang="zh-CN" altLang="en-US" sz="1200"/>
              <a:t>我的投标保函 内找到自己申请的标段点击进入流程 继</a:t>
            </a:r>
            <a:r>
              <a:rPr lang="en-US" altLang="zh-CN" sz="1200"/>
              <a:t>		</a:t>
            </a:r>
            <a:r>
              <a:rPr lang="zh-CN" altLang="en-US" sz="1200"/>
              <a:t>续流程</a:t>
            </a:r>
            <a:r>
              <a:rPr lang="en-US" altLang="zh-CN" sz="1200"/>
              <a:t>)</a:t>
            </a:r>
            <a:r>
              <a:rPr lang="zh-CN" altLang="zh-CN" sz="1200"/>
              <a:t>，等待授信通过后方可进行后续流程。） 授信通过后，阅读协议后进入下一步</a:t>
            </a:r>
          </a:p>
        </p:txBody>
      </p:sp>
      <p:pic>
        <p:nvPicPr>
          <p:cNvPr id="10242" name="图片 2" descr="协议阅读（电子保函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63" y="796925"/>
            <a:ext cx="5680075" cy="55880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箭头连接符 4"/>
          <p:cNvCxnSpPr/>
          <p:nvPr/>
        </p:nvCxnSpPr>
        <p:spPr>
          <a:xfrm>
            <a:off x="2913063" y="477838"/>
            <a:ext cx="3243263" cy="19431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865" y="2421255"/>
            <a:ext cx="6541135" cy="303149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协议签章 </a:t>
            </a:r>
            <a:r>
              <a:rPr lang="zh-CN" altLang="en-US" sz="1200"/>
              <a:t>》</a:t>
            </a:r>
            <a:r>
              <a:rPr lang="zh-CN" altLang="zh-CN" sz="1200"/>
              <a:t>阅读协议后点击签章进行签章，签章完成点击下一步进行支付保费。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" y="1134110"/>
            <a:ext cx="9130665" cy="507873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75565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保费支付 </a:t>
            </a:r>
            <a:r>
              <a:rPr lang="zh-CN" altLang="en-US" sz="1200"/>
              <a:t>》</a:t>
            </a:r>
            <a:r>
              <a:rPr lang="zh-CN" altLang="zh-CN" sz="1200"/>
              <a:t>协议签章后，进入保费支付页面。（保费支付暂时只支持线下支付，根据保费支付页面提供的开户账号等信息进行汇款，</a:t>
            </a:r>
            <a:r>
              <a:rPr lang="zh-CN" altLang="zh-CN" sz="1200">
                <a:solidFill>
                  <a:srgbClr val="FF0000"/>
                </a:solidFill>
              </a:rPr>
              <a:t>注意企业应该使用基本户进行缴纳</a:t>
            </a:r>
            <a:r>
              <a:rPr lang="zh-CN" altLang="zh-CN" sz="1200"/>
              <a:t>）支付完成后点击关联账单，</a:t>
            </a:r>
            <a:r>
              <a:rPr lang="zh-CN" altLang="en-US" sz="1200"/>
              <a:t>支付完成 </a:t>
            </a:r>
            <a:r>
              <a:rPr lang="en-US" altLang="zh-CN" sz="1200"/>
              <a:t>-</a:t>
            </a:r>
            <a:r>
              <a:rPr lang="zh-CN" altLang="zh-CN" sz="1200">
                <a:sym typeface="宋体" panose="02010600030101010101" pitchFamily="2" charset="-122"/>
              </a:rPr>
              <a:t>点击关联账单</a:t>
            </a:r>
            <a:r>
              <a:rPr lang="zh-CN" altLang="zh-CN" sz="1200"/>
              <a:t>后，会提示支付成功（关联账单</a:t>
            </a:r>
            <a:r>
              <a:rPr lang="zh-CN" altLang="zh-CN" sz="1200">
                <a:sym typeface="宋体" panose="02010600030101010101" pitchFamily="2" charset="-122"/>
              </a:rPr>
              <a:t>点击</a:t>
            </a:r>
            <a:r>
              <a:rPr lang="zh-CN" altLang="zh-CN" sz="1200"/>
              <a:t>一次即可）</a:t>
            </a:r>
          </a:p>
        </p:txBody>
      </p:sp>
      <p:sp>
        <p:nvSpPr>
          <p:cNvPr id="12291" name="标题 3073"/>
          <p:cNvSpPr>
            <a:spLocks noGrp="1"/>
          </p:cNvSpPr>
          <p:nvPr/>
        </p:nvSpPr>
        <p:spPr>
          <a:xfrm>
            <a:off x="1238568" y="946150"/>
            <a:ext cx="7050087" cy="755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>
              <a:buSzTx/>
            </a:pPr>
            <a:r>
              <a:rPr lang="zh-CN" altLang="zh-CN" sz="2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保费支付完成后，按</a:t>
            </a:r>
            <a:r>
              <a:rPr lang="en-US" altLang="zh-CN" sz="2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F5</a:t>
            </a:r>
            <a:r>
              <a:rPr lang="zh-CN" altLang="en-US" sz="2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刷新页面，关联账单即可缴纳完成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1664970"/>
            <a:ext cx="9017000" cy="489839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生成保函 </a:t>
            </a:r>
            <a:r>
              <a:rPr lang="zh-CN" altLang="en-US" sz="1200"/>
              <a:t>》</a:t>
            </a:r>
            <a:r>
              <a:rPr lang="zh-CN" altLang="zh-CN" sz="1200"/>
              <a:t>保费支付完成后，会生成一份加密协议（开标前为加密文件，开标之前信息保密），在开标时间到之后，会自动生成另一份非加密电子保函，可供预览和下载。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5" y="1669415"/>
            <a:ext cx="9002395" cy="49701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11860" y="946150"/>
            <a:ext cx="805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注意保函申请意向提交后，一般需要</a:t>
            </a:r>
            <a:r>
              <a:rPr lang="en-US" altLang="zh-CN" sz="20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5-10</a:t>
            </a:r>
            <a:r>
              <a:rPr lang="zh-CN" altLang="en-US" sz="20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分钟才能开具保函（加密）。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3073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431800"/>
          </a:xfrm>
        </p:spPr>
        <p:txBody>
          <a:bodyPr anchor="ctr"/>
          <a:lstStyle/>
          <a:p>
            <a:pPr algn="l">
              <a:buClrTx/>
              <a:buSzTx/>
              <a:buFontTx/>
            </a:pPr>
            <a:r>
              <a:rPr lang="zh-CN" altLang="zh-CN" sz="2000"/>
              <a:t>查看保函 </a:t>
            </a:r>
            <a:r>
              <a:rPr lang="zh-CN" altLang="en-US" sz="1200"/>
              <a:t>》在首页</a:t>
            </a:r>
            <a:r>
              <a:rPr lang="en-US" altLang="zh-CN" sz="1200"/>
              <a:t>-</a:t>
            </a:r>
            <a:r>
              <a:rPr lang="zh-CN" altLang="en-US" sz="1200"/>
              <a:t>用户中心</a:t>
            </a:r>
            <a:r>
              <a:rPr lang="en-US" altLang="zh-CN" sz="1200"/>
              <a:t>-</a:t>
            </a:r>
            <a:r>
              <a:rPr lang="zh-CN" altLang="en-US" sz="1200"/>
              <a:t>我的订单</a:t>
            </a:r>
            <a:r>
              <a:rPr lang="en-US" altLang="zh-CN" sz="1200"/>
              <a:t>-</a:t>
            </a:r>
            <a:r>
              <a:rPr lang="zh-CN" altLang="en-US" sz="1200"/>
              <a:t>我的投标保函 内可以查看自己的申请中和申请完成的保函。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285"/>
            <a:ext cx="9159240" cy="424497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922338" y="2457450"/>
            <a:ext cx="0" cy="1060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 21"/>
          <p:cNvSpPr/>
          <p:nvPr>
            <p:custDataLst>
              <p:tags r:id="rId3"/>
            </p:custDataLst>
          </p:nvPr>
        </p:nvSpPr>
        <p:spPr>
          <a:xfrm>
            <a:off x="922338" y="2616200"/>
            <a:ext cx="1003300" cy="1231900"/>
          </a:xfrm>
          <a:custGeom>
            <a:avLst/>
            <a:gdLst>
              <a:gd name="connsiteX0" fmla="*/ 0 w 580293"/>
              <a:gd name="connsiteY0" fmla="*/ 0 h 712177"/>
              <a:gd name="connsiteX1" fmla="*/ 580293 w 580293"/>
              <a:gd name="connsiteY1" fmla="*/ 298119 h 712177"/>
              <a:gd name="connsiteX2" fmla="*/ 580293 w 580293"/>
              <a:gd name="connsiteY2" fmla="*/ 712177 h 712177"/>
              <a:gd name="connsiteX3" fmla="*/ 0 w 580293"/>
              <a:gd name="connsiteY3" fmla="*/ 414058 h 71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293" h="712177">
                <a:moveTo>
                  <a:pt x="0" y="0"/>
                </a:moveTo>
                <a:lnTo>
                  <a:pt x="580293" y="298119"/>
                </a:lnTo>
                <a:lnTo>
                  <a:pt x="580293" y="712177"/>
                </a:lnTo>
                <a:lnTo>
                  <a:pt x="0" y="41405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500" strike="noStrike" noProof="1"/>
          </a:p>
        </p:txBody>
      </p:sp>
      <p:sp>
        <p:nvSpPr>
          <p:cNvPr id="23" name="任意多边形 22"/>
          <p:cNvSpPr/>
          <p:nvPr>
            <p:custDataLst>
              <p:tags r:id="rId4"/>
            </p:custDataLst>
          </p:nvPr>
        </p:nvSpPr>
        <p:spPr>
          <a:xfrm>
            <a:off x="1925638" y="3133725"/>
            <a:ext cx="682625" cy="714375"/>
          </a:xfrm>
          <a:custGeom>
            <a:avLst/>
            <a:gdLst>
              <a:gd name="connsiteX0" fmla="*/ 0 w 394921"/>
              <a:gd name="connsiteY0" fmla="*/ 0 h 413238"/>
              <a:gd name="connsiteX1" fmla="*/ 207744 w 394921"/>
              <a:gd name="connsiteY1" fmla="*/ 0 h 413238"/>
              <a:gd name="connsiteX2" fmla="*/ 394921 w 394921"/>
              <a:gd name="connsiteY2" fmla="*/ 206619 h 413238"/>
              <a:gd name="connsiteX3" fmla="*/ 207744 w 394921"/>
              <a:gd name="connsiteY3" fmla="*/ 413238 h 413238"/>
              <a:gd name="connsiteX4" fmla="*/ 0 w 394921"/>
              <a:gd name="connsiteY4" fmla="*/ 413238 h 4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921" h="413238">
                <a:moveTo>
                  <a:pt x="0" y="0"/>
                </a:moveTo>
                <a:lnTo>
                  <a:pt x="207744" y="0"/>
                </a:lnTo>
                <a:cubicBezTo>
                  <a:pt x="311119" y="0"/>
                  <a:pt x="394921" y="92506"/>
                  <a:pt x="394921" y="206619"/>
                </a:cubicBezTo>
                <a:cubicBezTo>
                  <a:pt x="394921" y="320731"/>
                  <a:pt x="311119" y="413238"/>
                  <a:pt x="207744" y="413238"/>
                </a:cubicBezTo>
                <a:lnTo>
                  <a:pt x="0" y="4132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500" strike="noStrike" noProof="1">
              <a:solidFill>
                <a:schemeClr val="bg1"/>
              </a:solidFill>
            </a:endParaRPr>
          </a:p>
        </p:txBody>
      </p:sp>
      <p:sp>
        <p:nvSpPr>
          <p:cNvPr id="15364" name="文本框 25"/>
          <p:cNvSpPr txBox="1"/>
          <p:nvPr>
            <p:custDataLst>
              <p:tags r:id="rId5"/>
            </p:custDataLst>
          </p:nvPr>
        </p:nvSpPr>
        <p:spPr>
          <a:xfrm>
            <a:off x="1979613" y="3209925"/>
            <a:ext cx="573087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/>
          <a:lstStyle/>
          <a:p>
            <a:r>
              <a:rPr lang="en-US" altLang="zh-CN" sz="1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PA-文本框 20"/>
          <p:cNvSpPr txBox="1"/>
          <p:nvPr>
            <p:custDataLst>
              <p:tags r:id="rId6"/>
            </p:custDataLst>
          </p:nvPr>
        </p:nvSpPr>
        <p:spPr>
          <a:xfrm flipH="1">
            <a:off x="2603812" y="3085207"/>
            <a:ext cx="5498788" cy="76289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kern="0" spc="150" noProof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至此完成办理，谢谢查阅！</a:t>
            </a:r>
            <a:endParaRPr lang="zh-CN" altLang="en-US" sz="3200" kern="0" spc="150" noProof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在此输入您的封面副标题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87308_1*b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89443516"/>
  <p:tag name="KSO_WM_UNIT_PLACING_PICTURE_USER_VIEWPORT" val="{&quot;height&quot;:8115,&quot;width&quot;:2046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421850548"/>
  <p:tag name="KSO_WM_UNIT_PLACING_PICTURE_USER_VIEWPORT" val="{&quot;height&quot;:9000,&quot;width&quot;:1995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535,&quot;width&quot;:1872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404_1*l_h_i*1_1_1"/>
  <p:tag name="KSO_WM_TEMPLATE_CATEGORY" val="diagram"/>
  <p:tag name="KSO_WM_TEMPLATE_INDEX" val="404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404_1*l_h_i*1_1_2"/>
  <p:tag name="KSO_WM_TEMPLATE_CATEGORY" val="diagram"/>
  <p:tag name="KSO_WM_TEMPLATE_INDEX" val="40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_1*l_h_i*1_1_3"/>
  <p:tag name="KSO_WM_TEMPLATE_CATEGORY" val="diagram"/>
  <p:tag name="KSO_WM_TEMPLATE_INDEX" val="40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404_1*l_h_i*1_1_4"/>
  <p:tag name="KSO_WM_TEMPLATE_CATEGORY" val="diagram"/>
  <p:tag name="KSO_WM_TEMPLATE_INDEX" val="40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404_1*l_h_f*1_1_1"/>
  <p:tag name="KSO_WM_TEMPLATE_CATEGORY" val="diagram"/>
  <p:tag name="KSO_WM_TEMPLATE_INDEX" val="404"/>
  <p:tag name="KSO_WM_UNIT_LAYERLEVEL" val="1_1_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0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Office PowerPoint</Application>
  <PresentationFormat>全屏显示(4:3)</PresentationFormat>
  <Paragraphs>18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宋体</vt:lpstr>
      <vt:lpstr>微软雅黑</vt:lpstr>
      <vt:lpstr>Arial</vt:lpstr>
      <vt:lpstr>默认设计模板</vt:lpstr>
      <vt:lpstr>1_默认设计模板</vt:lpstr>
      <vt:lpstr>PowerPoint 演示文稿</vt:lpstr>
      <vt:lpstr>首页 》进入首页后，插入CA锁 并点击CA登录 </vt:lpstr>
      <vt:lpstr>登录 》登录成功后，选择产品（本次以投标保函为例） 选择我的投标保函 进行申请保函的模块</vt:lpstr>
      <vt:lpstr>选择金融机构 》选择要申请的金融机构，点击选择后下一步</vt:lpstr>
      <vt:lpstr>填写经办人 》填写完经办人信息后（短信验证码会发送到填写的经办人手机上），点击获取验证码。点击    下一步 ，在下一步的页面提交授信申请</vt:lpstr>
      <vt:lpstr>申请授信 》在点击提交申请后，进入到授信页面。点击证件同步、同步单位信息后，签章授权书以及上传  文件后，点击提交。（等待授信通过·   授信通过后继续后续流程）</vt:lpstr>
      <vt:lpstr>等待授信通过 》授信提交后，等待授信通过后方可进行后续流程。</vt:lpstr>
      <vt:lpstr>协议阅读 》授信通过后(在首页-用户中心-我的订单-我的投标保函 内找到自己申请的标段点击进入流程 继  续流程)，等待授信通过后方可进行后续流程。） 授信通过后，阅读协议后进入下一步</vt:lpstr>
      <vt:lpstr>协议签章 》阅读协议后点击签章进行签章，签章完成点击下一步进行支付保费。</vt:lpstr>
      <vt:lpstr>保费支付 》协议签章后，进入保费支付页面。（保费支付暂时只支持线下支付，根据保费支付页面提供的开户账号等信息进行汇款，注意企业应该使用基本户进行缴纳）支付完成后点击关联账单，支付完成 -点击关联账单后，会提示支付成功（关联账单点击一次即可）</vt:lpstr>
      <vt:lpstr>生成保函 》保费支付完成后，会生成一份加密协议（开标前为加密文件，开标之前信息保密），在开标时间到之后，会自动生成另一份非加密电子保函，可供预览和下载。</vt:lpstr>
      <vt:lpstr>查看保函 》在首页-用户中心-我的订单-我的投标保函 内可以查看自己的申请中和申请完成的保函。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首页</dc:title>
  <dc:creator>kyle</dc:creator>
  <cp:lastModifiedBy>黄 涵彬</cp:lastModifiedBy>
  <cp:revision>66</cp:revision>
  <dcterms:created xsi:type="dcterms:W3CDTF">2019-10-22T09:10:00Z</dcterms:created>
  <dcterms:modified xsi:type="dcterms:W3CDTF">2022-12-07T07:13:43Z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